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2" r:id="rId10"/>
    <p:sldId id="264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78D0E-16E0-4B96-9A09-A9993B92A1AA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25E5E-5950-4302-9A0F-A496E420A5D8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bdélní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sk-SK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Zástupný symbol pro obsah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obsah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3" name="Nadpis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Obdélní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Zástupný symbol pro obsah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římá spojovací čára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917600B-13B3-4B5F-BB30-DC2C99DD17E2}" type="datetimeFigureOut">
              <a:rPr lang="sk-SK" smtClean="0"/>
              <a:pPr/>
              <a:t>6. 11. 2013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sk-SK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30802F-B4E3-4112-863A-C8D1396DD9D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8000" dirty="0" smtClean="0">
                <a:latin typeface="Monotype Corsiva" pitchFamily="66" charset="0"/>
              </a:rPr>
              <a:t>Rada Európskej únie</a:t>
            </a:r>
            <a:endParaRPr lang="sk-SK" sz="8000" dirty="0">
              <a:latin typeface="Monotype Corsiva" pitchFamily="66" charset="0"/>
            </a:endParaRPr>
          </a:p>
        </p:txBody>
      </p:sp>
      <p:pic>
        <p:nvPicPr>
          <p:cNvPr id="112642" name="Picture 2" descr="http://www.dvorek.eu/dwn/1003/25161cs_CZI_620-budova_rady_evropske_u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564904"/>
            <a:ext cx="5976664" cy="3980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OBSAH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Font typeface="Wingdings" pitchFamily="2" charset="2"/>
              <a:buChar char="Ø"/>
            </a:pPr>
            <a:r>
              <a:rPr lang="sk-SK" dirty="0" smtClean="0"/>
              <a:t> Všeobecná charakteristika</a:t>
            </a:r>
          </a:p>
          <a:p>
            <a:pPr lvl="1" algn="ctr">
              <a:buFont typeface="Wingdings" pitchFamily="2" charset="2"/>
              <a:buChar char="Ø"/>
            </a:pPr>
            <a:r>
              <a:rPr lang="sk-SK" dirty="0" smtClean="0"/>
              <a:t> Vývoj rady Európskej únie</a:t>
            </a:r>
          </a:p>
          <a:p>
            <a:pPr lvl="1" algn="ctr">
              <a:buFont typeface="Wingdings" pitchFamily="2" charset="2"/>
              <a:buChar char="Ø"/>
            </a:pPr>
            <a:r>
              <a:rPr lang="sk-SK" dirty="0" smtClean="0"/>
              <a:t> Funkcie</a:t>
            </a:r>
          </a:p>
          <a:p>
            <a:pPr lvl="1" algn="ctr">
              <a:buFont typeface="Wingdings" pitchFamily="2" charset="2"/>
              <a:buChar char="Ø"/>
            </a:pPr>
            <a:r>
              <a:rPr lang="sk-SK" dirty="0" smtClean="0"/>
              <a:t>Čo konkrétne robí REÚ</a:t>
            </a:r>
          </a:p>
          <a:p>
            <a:pPr lvl="1" algn="ctr">
              <a:buNone/>
            </a:pPr>
            <a:endParaRPr lang="sk-SK" dirty="0" smtClean="0"/>
          </a:p>
          <a:p>
            <a:pPr algn="ctr">
              <a:buFont typeface="Wingdings" pitchFamily="2" charset="2"/>
              <a:buChar char="Ø"/>
            </a:pPr>
            <a:r>
              <a:rPr lang="sk-SK" dirty="0" smtClean="0"/>
              <a:t> Štruktúra a postavenie</a:t>
            </a:r>
          </a:p>
          <a:p>
            <a:pPr lvl="1" algn="ctr">
              <a:buFont typeface="Wingdings" pitchFamily="2" charset="2"/>
              <a:buChar char="Ø"/>
            </a:pPr>
            <a:r>
              <a:rPr lang="sk-SK" dirty="0" smtClean="0"/>
              <a:t>Štruktúra</a:t>
            </a:r>
          </a:p>
          <a:p>
            <a:pPr lvl="1" algn="ctr">
              <a:buFont typeface="Wingdings" pitchFamily="2" charset="2"/>
              <a:buChar char="Ø"/>
            </a:pPr>
            <a:r>
              <a:rPr lang="sk-SK" dirty="0" smtClean="0"/>
              <a:t>Hlasovanie</a:t>
            </a:r>
          </a:p>
          <a:p>
            <a:pPr lvl="1" algn="ctr">
              <a:buFont typeface="Wingdings" pitchFamily="2" charset="2"/>
              <a:buChar char="Ø"/>
            </a:pPr>
            <a:r>
              <a:rPr lang="sk-SK" dirty="0" smtClean="0"/>
              <a:t>Normotvorba</a:t>
            </a:r>
          </a:p>
          <a:p>
            <a:pPr lvl="1" algn="ctr">
              <a:buNone/>
            </a:pPr>
            <a:endParaRPr lang="sk-SK" dirty="0" smtClean="0"/>
          </a:p>
          <a:p>
            <a:pPr algn="ctr">
              <a:buFont typeface="Wingdings" pitchFamily="2" charset="2"/>
              <a:buChar char="Ø"/>
            </a:pPr>
            <a:r>
              <a:rPr lang="sk-SK" dirty="0" smtClean="0"/>
              <a:t>Aktuálna činnosť </a:t>
            </a:r>
          </a:p>
          <a:p>
            <a:pPr algn="ctr">
              <a:buFont typeface="Wingdings" pitchFamily="2" charset="2"/>
              <a:buChar char="Ø"/>
            </a:pPr>
            <a:endParaRPr lang="sk-SK" dirty="0" smtClean="0"/>
          </a:p>
          <a:p>
            <a:pPr algn="ctr">
              <a:buFont typeface="Wingdings" pitchFamily="2" charset="2"/>
              <a:buChar char="Ø"/>
            </a:pPr>
            <a:r>
              <a:rPr lang="sk-SK" dirty="0" smtClean="0"/>
              <a:t>Zdroje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534400" cy="758952"/>
          </a:xfrm>
        </p:spPr>
        <p:txBody>
          <a:bodyPr>
            <a:normAutofit fontScale="90000"/>
          </a:bodyPr>
          <a:lstStyle/>
          <a:p>
            <a:pPr algn="r"/>
            <a:r>
              <a:rPr lang="sk-SK" b="1" dirty="0" smtClean="0"/>
              <a:t>Všeobecná charakteristika REÚ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                                                        Vývoj</a:t>
            </a:r>
            <a:endParaRPr lang="sk-SK" dirty="0"/>
          </a:p>
        </p:txBody>
      </p:sp>
      <p:sp>
        <p:nvSpPr>
          <p:cNvPr id="3" name="TextovéPole 2"/>
          <p:cNvSpPr txBox="1"/>
          <p:nvPr/>
        </p:nvSpPr>
        <p:spPr>
          <a:xfrm>
            <a:off x="467544" y="2348880"/>
            <a:ext cx="79928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sk-SK" sz="2000" dirty="0" smtClean="0">
                <a:latin typeface="+mj-lt"/>
              </a:rPr>
              <a:t> jeden zo základných orgánov Európskych spoločenstiev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sk-SK" sz="2000" dirty="0">
                <a:latin typeface="+mj-lt"/>
              </a:rPr>
              <a:t> </a:t>
            </a:r>
            <a:r>
              <a:rPr lang="sk-SK" sz="2000" dirty="0" smtClean="0">
                <a:latin typeface="+mj-lt"/>
              </a:rPr>
              <a:t>pôsobnosť od roku 1951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sk-SK" sz="2000" dirty="0">
                <a:latin typeface="+mj-lt"/>
              </a:rPr>
              <a:t> Š</a:t>
            </a:r>
            <a:r>
              <a:rPr lang="sk-SK" sz="2000" dirty="0" smtClean="0">
                <a:latin typeface="+mj-lt"/>
              </a:rPr>
              <a:t>peciálna rada ministrov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sk-SK" sz="2000" dirty="0">
                <a:latin typeface="+mj-lt"/>
              </a:rPr>
              <a:t> </a:t>
            </a:r>
            <a:r>
              <a:rPr lang="sk-SK" sz="2000" dirty="0" smtClean="0">
                <a:latin typeface="+mj-lt"/>
              </a:rPr>
              <a:t>vznik Rady v rámci spoločenstiev EHS, EUROATOM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sk-SK" sz="2000" dirty="0">
                <a:latin typeface="+mj-lt"/>
              </a:rPr>
              <a:t> </a:t>
            </a:r>
            <a:r>
              <a:rPr lang="sk-SK" sz="2000" dirty="0" smtClean="0">
                <a:latin typeface="+mj-lt"/>
              </a:rPr>
              <a:t>1965 – </a:t>
            </a:r>
            <a:r>
              <a:rPr lang="sk-SK" sz="2000" dirty="0">
                <a:latin typeface="+mj-lt"/>
              </a:rPr>
              <a:t>J</a:t>
            </a:r>
            <a:r>
              <a:rPr lang="sk-SK" sz="2000" dirty="0" smtClean="0">
                <a:latin typeface="+mj-lt"/>
              </a:rPr>
              <a:t>ednotný Európsky akt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sk-SK" sz="2000" dirty="0">
                <a:latin typeface="+mj-lt"/>
              </a:rPr>
              <a:t> </a:t>
            </a:r>
            <a:r>
              <a:rPr lang="sk-SK" sz="2000" dirty="0" smtClean="0">
                <a:latin typeface="+mj-lt"/>
              </a:rPr>
              <a:t>modifikácia na základe Lisabonskej zmluvy</a:t>
            </a:r>
          </a:p>
          <a:p>
            <a:pPr>
              <a:buFont typeface="Arial" pitchFamily="34" charset="0"/>
              <a:buChar char="•"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534400" cy="758952"/>
          </a:xfrm>
        </p:spPr>
        <p:txBody>
          <a:bodyPr>
            <a:normAutofit fontScale="90000"/>
          </a:bodyPr>
          <a:lstStyle/>
          <a:p>
            <a:pPr algn="r"/>
            <a:r>
              <a:rPr lang="sk-SK" b="1" dirty="0" smtClean="0"/>
              <a:t>Všeobecná charakteristika REÚ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                                                     Funkcia</a:t>
            </a:r>
            <a:endParaRPr lang="sk-SK" dirty="0"/>
          </a:p>
        </p:txBody>
      </p:sp>
      <p:sp>
        <p:nvSpPr>
          <p:cNvPr id="4" name="TextovéPole 3"/>
          <p:cNvSpPr txBox="1"/>
          <p:nvPr/>
        </p:nvSpPr>
        <p:spPr>
          <a:xfrm>
            <a:off x="251520" y="2060848"/>
            <a:ext cx="8892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2000" dirty="0" smtClean="0"/>
              <a:t> pôsobnosť je vymedzená v článku 16, odsek 1,  Zmluva o Európskej únií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2000" dirty="0" smtClean="0"/>
              <a:t> </a:t>
            </a:r>
            <a:r>
              <a:rPr lang="sk-SK" sz="2000" i="1" dirty="0" smtClean="0"/>
              <a:t>vykonáva funkcie :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2000" i="1" dirty="0"/>
              <a:t> </a:t>
            </a:r>
            <a:r>
              <a:rPr lang="sk-SK" sz="2000" dirty="0" smtClean="0"/>
              <a:t>tvorby politík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2000" dirty="0"/>
              <a:t> </a:t>
            </a:r>
            <a:r>
              <a:rPr lang="sk-SK" sz="2000" dirty="0" smtClean="0"/>
              <a:t>koordinačné funkcie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2000" dirty="0"/>
              <a:t> </a:t>
            </a:r>
            <a:r>
              <a:rPr lang="sk-SK" sz="2000" dirty="0" smtClean="0"/>
              <a:t>spolu </a:t>
            </a:r>
            <a:r>
              <a:rPr lang="sk-SK" sz="2000" dirty="0"/>
              <a:t>s Európskym parlamentom vykonáva </a:t>
            </a:r>
            <a:r>
              <a:rPr lang="sk-SK" sz="2000" dirty="0" smtClean="0"/>
              <a:t>rozpočtové funkcie</a:t>
            </a:r>
            <a:endParaRPr lang="sk-SK" sz="2000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2000" dirty="0" smtClean="0"/>
              <a:t>plní </a:t>
            </a:r>
            <a:r>
              <a:rPr lang="sk-SK" sz="2000" dirty="0"/>
              <a:t>funkciu hlavného legislatívneho </a:t>
            </a:r>
            <a:r>
              <a:rPr lang="sk-SK" sz="2000" dirty="0" smtClean="0"/>
              <a:t>orgánu</a:t>
            </a:r>
            <a:endParaRPr lang="sk-SK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534400" cy="758952"/>
          </a:xfrm>
        </p:spPr>
        <p:txBody>
          <a:bodyPr>
            <a:normAutofit fontScale="90000"/>
          </a:bodyPr>
          <a:lstStyle/>
          <a:p>
            <a:pPr algn="r"/>
            <a:r>
              <a:rPr lang="sk-SK" b="1" dirty="0" smtClean="0"/>
              <a:t>Všeobecná charakteristika REÚ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                           Čo konkrétne robí REÚ ?</a:t>
            </a:r>
            <a:endParaRPr lang="sk-SK" dirty="0"/>
          </a:p>
        </p:txBody>
      </p:sp>
      <p:sp>
        <p:nvSpPr>
          <p:cNvPr id="3" name="TextovéPole 2"/>
          <p:cNvSpPr txBox="1"/>
          <p:nvPr/>
        </p:nvSpPr>
        <p:spPr>
          <a:xfrm>
            <a:off x="395536" y="1700808"/>
            <a:ext cx="795637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sk-SK" sz="2000" dirty="0"/>
              <a:t>Prijíma právne predpisy </a:t>
            </a:r>
            <a:r>
              <a:rPr lang="sk-SK" sz="2000" dirty="0" smtClean="0"/>
              <a:t>EÚ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sk-SK" sz="2000" dirty="0" smtClean="0"/>
              <a:t>Zabezpečuje </a:t>
            </a:r>
            <a:r>
              <a:rPr lang="sk-SK" sz="2000" dirty="0"/>
              <a:t>všeobecnú koordináciu hospodárskych politík členských štátov </a:t>
            </a:r>
            <a:r>
              <a:rPr lang="sk-SK" sz="2000" dirty="0" smtClean="0"/>
              <a:t>EÚ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sk-SK" sz="2000" dirty="0" smtClean="0"/>
              <a:t>Uzatvára </a:t>
            </a:r>
            <a:r>
              <a:rPr lang="sk-SK" sz="2000" dirty="0"/>
              <a:t>dohody medzi EÚ a inými </a:t>
            </a:r>
            <a:r>
              <a:rPr lang="sk-SK" sz="2000" dirty="0" smtClean="0"/>
              <a:t>štátmi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sk-SK" sz="2000" dirty="0" smtClean="0"/>
              <a:t>Schvaľuje </a:t>
            </a:r>
            <a:r>
              <a:rPr lang="sk-SK" sz="2000" dirty="0"/>
              <a:t>rozpočet </a:t>
            </a:r>
            <a:r>
              <a:rPr lang="sk-SK" sz="2000" dirty="0" smtClean="0"/>
              <a:t>EÚ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sk-SK" sz="2000" dirty="0" smtClean="0"/>
              <a:t>Zodpovedá </a:t>
            </a:r>
            <a:r>
              <a:rPr lang="sk-SK" sz="2000" dirty="0"/>
              <a:t>za zahraničnú a bezpečnostnú politiku </a:t>
            </a:r>
            <a:r>
              <a:rPr lang="sk-SK" sz="2000" dirty="0" smtClean="0"/>
              <a:t>EÚ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sk-SK" sz="2000" dirty="0" smtClean="0"/>
              <a:t>Koordinuje </a:t>
            </a:r>
            <a:r>
              <a:rPr lang="sk-SK" sz="2000" dirty="0"/>
              <a:t>spoluprácu medzi justičnými a policajnými orgánmi členských štátov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dirty="0" smtClean="0"/>
              <a:t>Štruktúra a postavenie</a:t>
            </a:r>
            <a:br>
              <a:rPr lang="sk-SK" dirty="0" smtClean="0"/>
            </a:br>
            <a:r>
              <a:rPr lang="sk-SK" dirty="0" smtClean="0"/>
              <a:t>Štruktúra : </a:t>
            </a:r>
            <a:endParaRPr lang="sk-SK" dirty="0"/>
          </a:p>
        </p:txBody>
      </p:sp>
      <p:sp>
        <p:nvSpPr>
          <p:cNvPr id="4" name="TextovéPole 3"/>
          <p:cNvSpPr txBox="1"/>
          <p:nvPr/>
        </p:nvSpPr>
        <p:spPr>
          <a:xfrm>
            <a:off x="251520" y="2780928"/>
            <a:ext cx="85689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sk-SK" dirty="0" smtClean="0"/>
              <a:t> </a:t>
            </a:r>
            <a:r>
              <a:rPr lang="sk-SK" sz="2000" dirty="0" smtClean="0"/>
              <a:t>v zmysle čl.16, ods. 2 Zmluva o Európskej únii, sa REÚ skladá z jedného zástupcu každého členského štátu na ministerskej úrovni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sk-SK" sz="2000" dirty="0"/>
              <a:t> </a:t>
            </a:r>
            <a:r>
              <a:rPr lang="sk-SK" sz="2000" dirty="0" smtClean="0"/>
              <a:t>REÚ zasadá v jednotlivých formáciách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sk-SK" sz="2000" dirty="0"/>
              <a:t> </a:t>
            </a:r>
            <a:r>
              <a:rPr lang="sk-SK" sz="2000" dirty="0" smtClean="0"/>
              <a:t>Rada pre zahraničné veci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sk-SK" sz="2000" dirty="0"/>
              <a:t> </a:t>
            </a:r>
            <a:r>
              <a:rPr lang="sk-SK" sz="2000" dirty="0" smtClean="0"/>
              <a:t>Predsedníctvo REÚ</a:t>
            </a:r>
            <a:endParaRPr lang="sk-SK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dirty="0" smtClean="0"/>
              <a:t>Formácie Rady Európskej Únie</a:t>
            </a:r>
            <a:endParaRPr lang="sk-SK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474912"/>
            <a:ext cx="860444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V súčasnosti funguje 10 takýchto formácií: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všeobecné záležitosti – GAC (zúčastňujú sa na nej ministri zahraničných vecí)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zahraničné veci - FAC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hospodárske a finančné záležitosti – ECOFIN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spravodlivosť a vnútorné veci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zamestnanosť, sociálnu politiku, zdravie a spotrebiteľské záležitosti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konkurencieschopnosť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dopravu, telekomunikácie a energetiku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poľnohospodárstvo a rybné hospodárstvo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životné prostredie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Verdana" pitchFamily="34" charset="0"/>
              </a:rPr>
              <a:t>Rada pre vzdelávanie, mládež kultúru a šport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dirty="0" smtClean="0"/>
              <a:t>Štruktúra a postavenie</a:t>
            </a:r>
            <a:br>
              <a:rPr lang="sk-SK" dirty="0" smtClean="0"/>
            </a:br>
            <a:r>
              <a:rPr lang="sk-SK" dirty="0" smtClean="0"/>
              <a:t>Normotvorba : </a:t>
            </a:r>
            <a:endParaRPr lang="sk-SK" dirty="0"/>
          </a:p>
        </p:txBody>
      </p:sp>
      <p:sp>
        <p:nvSpPr>
          <p:cNvPr id="4" name="TextovéPole 3"/>
          <p:cNvSpPr txBox="1"/>
          <p:nvPr/>
        </p:nvSpPr>
        <p:spPr>
          <a:xfrm>
            <a:off x="323528" y="2636912"/>
            <a:ext cx="9144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sk-SK" sz="2000" dirty="0" smtClean="0"/>
              <a:t> Rozlišujeme tri typy právomocí : </a:t>
            </a:r>
          </a:p>
          <a:p>
            <a:pPr marL="800100" lvl="1" indent="-342900">
              <a:buFont typeface="+mj-lt"/>
              <a:buAutoNum type="arabicPeriod"/>
            </a:pPr>
            <a:r>
              <a:rPr lang="sk-SK" sz="2000" dirty="0" smtClean="0"/>
              <a:t>V oblasti normotvorby</a:t>
            </a:r>
            <a:endParaRPr lang="sk-SK" sz="2000" dirty="0"/>
          </a:p>
          <a:p>
            <a:pPr marL="800100" lvl="1" indent="-342900">
              <a:buFont typeface="+mj-lt"/>
              <a:buAutoNum type="arabicPeriod"/>
            </a:pPr>
            <a:r>
              <a:rPr lang="sk-SK" sz="2000" dirty="0" smtClean="0"/>
              <a:t>V oblasti vonkajších vzťahov</a:t>
            </a:r>
            <a:endParaRPr lang="sk-SK" sz="2000" dirty="0"/>
          </a:p>
          <a:p>
            <a:pPr marL="800100" lvl="1" indent="-342900">
              <a:buFont typeface="+mj-lt"/>
              <a:buAutoNum type="arabicPeriod"/>
            </a:pPr>
            <a:r>
              <a:rPr lang="sk-SK" sz="2000" dirty="0" smtClean="0"/>
              <a:t>Právomoci menovacie a kreačné</a:t>
            </a:r>
          </a:p>
          <a:p>
            <a:pPr marL="800100" lvl="1" indent="-342900">
              <a:buFont typeface="+mj-lt"/>
              <a:buAutoNum type="arabicPeriod"/>
            </a:pPr>
            <a:endParaRPr lang="sk-SK" sz="2000" dirty="0" smtClean="0"/>
          </a:p>
          <a:p>
            <a:pPr marL="342900" indent="-342900">
              <a:buFont typeface="Wingdings" pitchFamily="2" charset="2"/>
              <a:buChar char="q"/>
            </a:pPr>
            <a:r>
              <a:rPr lang="sk-SK" sz="2000" dirty="0" smtClean="0"/>
              <a:t>Právomoci v oblasti normotvorby : 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sk-SK" sz="2000" dirty="0" smtClean="0"/>
              <a:t>Rada má za úlohu prijímať právne akty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sk-SK" sz="2000" dirty="0" smtClean="0"/>
              <a:t>Rokovania sú vždy vedené na základe rokovacieho poriadku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sk-SK" sz="2000" dirty="0" smtClean="0"/>
              <a:t>Zasadnutia Rady môžu byť zvolané predsedom Rady z vlastného podnetu, na návrh člena Rady alebo na návrh Komisie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sk-SK" sz="2000" dirty="0" smtClean="0"/>
              <a:t>Priebeh zasadnutí je špecifický</a:t>
            </a:r>
            <a:endParaRPr lang="sk-SK" sz="2000" dirty="0"/>
          </a:p>
          <a:p>
            <a:pPr>
              <a:buFont typeface="Wingdings" pitchFamily="2" charset="2"/>
              <a:buChar char="q"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dirty="0" smtClean="0"/>
              <a:t>Štruktúra a postavenie</a:t>
            </a:r>
            <a:br>
              <a:rPr lang="sk-SK" dirty="0" smtClean="0"/>
            </a:br>
            <a:r>
              <a:rPr lang="sk-SK" dirty="0" smtClean="0"/>
              <a:t>Hlasovanie : </a:t>
            </a:r>
            <a:endParaRPr lang="sk-SK" dirty="0"/>
          </a:p>
        </p:txBody>
      </p:sp>
      <p:sp>
        <p:nvSpPr>
          <p:cNvPr id="4" name="TextovéPole 3"/>
          <p:cNvSpPr txBox="1"/>
          <p:nvPr/>
        </p:nvSpPr>
        <p:spPr>
          <a:xfrm>
            <a:off x="539552" y="2924944"/>
            <a:ext cx="56166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sk-SK" dirty="0" smtClean="0"/>
              <a:t> </a:t>
            </a:r>
            <a:r>
              <a:rPr lang="sk-SK" sz="2000" dirty="0" smtClean="0"/>
              <a:t>existujú 3 základne typy hlasovania :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sk-SK" sz="2000" dirty="0" smtClean="0"/>
              <a:t> jednomyseľné hlasovanie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sk-SK" sz="2000" dirty="0"/>
              <a:t> </a:t>
            </a:r>
            <a:r>
              <a:rPr lang="sk-SK" sz="2000" dirty="0" smtClean="0"/>
              <a:t>jednoduchá väčšina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sk-SK" sz="2000" dirty="0"/>
              <a:t> </a:t>
            </a:r>
            <a:r>
              <a:rPr lang="sk-SK" sz="2000" dirty="0" smtClean="0"/>
              <a:t>kvalifikovaná väčšina</a:t>
            </a:r>
            <a:endParaRPr lang="sk-SK" sz="2000" dirty="0"/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sk-SK" sz="2000" dirty="0" smtClean="0"/>
              <a:t> článok 16, odsek 3, Zmluva o Európskej únii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sk-SK" sz="2000" dirty="0"/>
              <a:t> </a:t>
            </a:r>
            <a:r>
              <a:rPr lang="sk-SK" sz="2000" dirty="0" smtClean="0"/>
              <a:t>hlasovanie kvalifikovanou väčšinou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ZDROJE</a:t>
            </a:r>
            <a:endParaRPr lang="sk-SK" dirty="0"/>
          </a:p>
        </p:txBody>
      </p:sp>
      <p:sp>
        <p:nvSpPr>
          <p:cNvPr id="4" name="TextovéPole 3"/>
          <p:cNvSpPr txBox="1"/>
          <p:nvPr/>
        </p:nvSpPr>
        <p:spPr>
          <a:xfrm>
            <a:off x="395536" y="1916832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rabicParenR"/>
            </a:pPr>
            <a:r>
              <a:rPr lang="sk-SK" dirty="0" smtClean="0"/>
              <a:t>http</a:t>
            </a:r>
            <a:r>
              <a:rPr lang="sk-SK" dirty="0"/>
              <a:t>://</a:t>
            </a:r>
            <a:r>
              <a:rPr lang="sk-SK" dirty="0" smtClean="0"/>
              <a:t>europa.eu/about-eu/institutions-bodies/council-eu/index_sk.htm</a:t>
            </a:r>
          </a:p>
          <a:p>
            <a:pPr marL="342900" lvl="0" indent="-342900"/>
            <a:endParaRPr lang="sk-SK" b="1" dirty="0"/>
          </a:p>
          <a:p>
            <a:pPr lvl="0"/>
            <a:r>
              <a:rPr lang="sk-SK" dirty="0" smtClean="0"/>
              <a:t>2) MAZÁK,J </a:t>
            </a:r>
            <a:r>
              <a:rPr lang="sk-SK" dirty="0"/>
              <a:t>– JANOŠÍKOVÁ,M. </a:t>
            </a:r>
            <a:r>
              <a:rPr lang="sk-SK" i="1" dirty="0"/>
              <a:t>Základy práva Európskej únie : Ústavný systém a súdna ochrana</a:t>
            </a:r>
            <a:r>
              <a:rPr lang="sk-SK" dirty="0"/>
              <a:t>. Bratislava. Vydavateľstvo právnej literatúry, 2009, ISBN 978-80-8078-289-4, </a:t>
            </a:r>
            <a:endParaRPr lang="sk-SK" dirty="0" smtClean="0"/>
          </a:p>
          <a:p>
            <a:pPr lvl="0"/>
            <a:endParaRPr lang="sk-SK" dirty="0"/>
          </a:p>
          <a:p>
            <a:pPr lvl="0"/>
            <a:r>
              <a:rPr lang="sk-SK" dirty="0" smtClean="0"/>
              <a:t>3) MAZÁK,J </a:t>
            </a:r>
            <a:r>
              <a:rPr lang="sk-SK" dirty="0"/>
              <a:t>– JANOŠÍKOVÁ,M. </a:t>
            </a:r>
            <a:r>
              <a:rPr lang="sk-SK" i="1" dirty="0"/>
              <a:t>Lisabonská zmluva :Ústavný systém a súdna ochrana</a:t>
            </a:r>
            <a:r>
              <a:rPr lang="sk-SK" dirty="0"/>
              <a:t>. Bratislava. Vydavateľstvo právnej literatúry, 2011, ISBN 978-80-8078-416-4,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ivní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dministrativní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dministrativní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76</TotalTime>
  <Words>302</Words>
  <Application>Microsoft Office PowerPoint</Application>
  <PresentationFormat>Předvádění na obrazovce (4:3)</PresentationFormat>
  <Paragraphs>78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Administrativní</vt:lpstr>
      <vt:lpstr>Rada Európskej únie</vt:lpstr>
      <vt:lpstr>OBSAH</vt:lpstr>
      <vt:lpstr>Všeobecná charakteristika REÚ                                                         Vývoj</vt:lpstr>
      <vt:lpstr>Všeobecná charakteristika REÚ                                                      Funkcia</vt:lpstr>
      <vt:lpstr>Všeobecná charakteristika REÚ                            Čo konkrétne robí REÚ ?</vt:lpstr>
      <vt:lpstr>Štruktúra a postavenie Štruktúra : </vt:lpstr>
      <vt:lpstr>Formácie Rady Európskej Únie</vt:lpstr>
      <vt:lpstr>Štruktúra a postavenie Normotvorba : </vt:lpstr>
      <vt:lpstr>Štruktúra a postavenie Hlasovanie : 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Rada Európskej únie</dc:title>
  <dc:creator>Martinka</dc:creator>
  <cp:lastModifiedBy>Martinka</cp:lastModifiedBy>
  <cp:revision>10</cp:revision>
  <dcterms:created xsi:type="dcterms:W3CDTF">2013-11-05T17:21:46Z</dcterms:created>
  <dcterms:modified xsi:type="dcterms:W3CDTF">2013-11-06T10:28:49Z</dcterms:modified>
</cp:coreProperties>
</file>